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  <p:sldId id="257" r:id="rId7"/>
    <p:sldId id="258" r:id="rId8"/>
  </p:sldIdLst>
  <p:sldSz cx="18288000" cy="10287000"/>
  <p:notesSz cx="6858000" cy="9144000"/>
  <p:embeddedFontLst>
    <p:embeddedFont>
      <p:font typeface="Open Sans Bold" charset="1" panose="020B0806030504020204"/>
      <p:regular r:id="rId9"/>
    </p:embeddedFont>
    <p:embeddedFont>
      <p:font typeface="Open Sans Italics" charset="1" panose="020B0606030504020204"/>
      <p:regular r:id="rId10"/>
    </p:embeddedFont>
    <p:embeddedFont>
      <p:font typeface="Open Sans" charset="1" panose="020B0606030504020204"/>
      <p:regular r:id="rId11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fonts/font10.fntdata" Type="http://schemas.openxmlformats.org/officeDocument/2006/relationships/font"/><Relationship Id="rId11" Target="fonts/font11.fntdata" Type="http://schemas.openxmlformats.org/officeDocument/2006/relationships/font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slides/slide2.xml" Type="http://schemas.openxmlformats.org/officeDocument/2006/relationships/slide"/><Relationship Id="rId8" Target="slides/slide3.xml" Type="http://schemas.openxmlformats.org/officeDocument/2006/relationships/slide"/><Relationship Id="rId9" Target="fonts/font9.fntdata" Type="http://schemas.openxmlformats.org/officeDocument/2006/relationships/font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pn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png" Type="http://schemas.openxmlformats.org/officeDocument/2006/relationships/image"/></Relationships>
</file>

<file path=ppt/slides/_rels/slide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pn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0"/>
            <a:ext cx="18288000" cy="10287000"/>
          </a:xfrm>
          <a:custGeom>
            <a:avLst/>
            <a:gdLst/>
            <a:ahLst/>
            <a:cxnLst/>
            <a:rect r="r" b="b" t="t" l="l"/>
            <a:pathLst>
              <a:path h="10287000" w="18288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-38888" r="0" b="-38888"/>
            </a:stretch>
          </a:blipFill>
        </p:spPr>
      </p:sp>
      <p:sp>
        <p:nvSpPr>
          <p:cNvPr name="AutoShape 3" id="3"/>
          <p:cNvSpPr/>
          <p:nvPr/>
        </p:nvSpPr>
        <p:spPr>
          <a:xfrm>
            <a:off x="0" y="1009650"/>
            <a:ext cx="18288000" cy="0"/>
          </a:xfrm>
          <a:prstGeom prst="line">
            <a:avLst/>
          </a:prstGeom>
          <a:ln cap="flat" w="19050">
            <a:solidFill>
              <a:srgbClr val="987403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AutoShape 4" id="4"/>
          <p:cNvSpPr/>
          <p:nvPr/>
        </p:nvSpPr>
        <p:spPr>
          <a:xfrm>
            <a:off x="0" y="9277350"/>
            <a:ext cx="18288000" cy="0"/>
          </a:xfrm>
          <a:prstGeom prst="line">
            <a:avLst/>
          </a:prstGeom>
          <a:ln cap="flat" w="19050">
            <a:solidFill>
              <a:srgbClr val="987403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Freeform 5" id="5"/>
          <p:cNvSpPr/>
          <p:nvPr/>
        </p:nvSpPr>
        <p:spPr>
          <a:xfrm flipH="false" flipV="false" rot="0">
            <a:off x="0" y="0"/>
            <a:ext cx="1009650" cy="1009650"/>
          </a:xfrm>
          <a:custGeom>
            <a:avLst/>
            <a:gdLst/>
            <a:ahLst/>
            <a:cxnLst/>
            <a:rect r="r" b="b" t="t" l="l"/>
            <a:pathLst>
              <a:path h="1009650" w="1009650">
                <a:moveTo>
                  <a:pt x="0" y="0"/>
                </a:moveTo>
                <a:lnTo>
                  <a:pt x="1009650" y="0"/>
                </a:lnTo>
                <a:lnTo>
                  <a:pt x="1009650" y="1009650"/>
                </a:lnTo>
                <a:lnTo>
                  <a:pt x="0" y="1009650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0" t="0" r="0" b="0"/>
            </a:stretch>
          </a:blipFill>
        </p:spPr>
      </p:sp>
      <p:sp>
        <p:nvSpPr>
          <p:cNvPr name="Freeform 6" id="6"/>
          <p:cNvSpPr/>
          <p:nvPr/>
        </p:nvSpPr>
        <p:spPr>
          <a:xfrm flipH="false" flipV="false" rot="0">
            <a:off x="17259300" y="0"/>
            <a:ext cx="1009650" cy="1009650"/>
          </a:xfrm>
          <a:custGeom>
            <a:avLst/>
            <a:gdLst/>
            <a:ahLst/>
            <a:cxnLst/>
            <a:rect r="r" b="b" t="t" l="l"/>
            <a:pathLst>
              <a:path h="1009650" w="1009650">
                <a:moveTo>
                  <a:pt x="0" y="0"/>
                </a:moveTo>
                <a:lnTo>
                  <a:pt x="1009650" y="0"/>
                </a:lnTo>
                <a:lnTo>
                  <a:pt x="1009650" y="1009650"/>
                </a:lnTo>
                <a:lnTo>
                  <a:pt x="0" y="1009650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0" t="0" r="0" b="0"/>
            </a:stretch>
          </a:blipFill>
        </p:spPr>
      </p:sp>
      <p:sp>
        <p:nvSpPr>
          <p:cNvPr name="Freeform 7" id="7"/>
          <p:cNvSpPr/>
          <p:nvPr/>
        </p:nvSpPr>
        <p:spPr>
          <a:xfrm flipH="false" flipV="false" rot="0">
            <a:off x="17259300" y="9258300"/>
            <a:ext cx="1009650" cy="1009650"/>
          </a:xfrm>
          <a:custGeom>
            <a:avLst/>
            <a:gdLst/>
            <a:ahLst/>
            <a:cxnLst/>
            <a:rect r="r" b="b" t="t" l="l"/>
            <a:pathLst>
              <a:path h="1009650" w="1009650">
                <a:moveTo>
                  <a:pt x="0" y="0"/>
                </a:moveTo>
                <a:lnTo>
                  <a:pt x="1009650" y="0"/>
                </a:lnTo>
                <a:lnTo>
                  <a:pt x="1009650" y="1009650"/>
                </a:lnTo>
                <a:lnTo>
                  <a:pt x="0" y="1009650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0" t="0" r="0" b="0"/>
            </a:stretch>
          </a:blipFill>
        </p:spPr>
      </p:sp>
      <p:sp>
        <p:nvSpPr>
          <p:cNvPr name="Freeform 8" id="8"/>
          <p:cNvSpPr/>
          <p:nvPr/>
        </p:nvSpPr>
        <p:spPr>
          <a:xfrm flipH="false" flipV="false" rot="0">
            <a:off x="19050" y="9258300"/>
            <a:ext cx="1009650" cy="1009650"/>
          </a:xfrm>
          <a:custGeom>
            <a:avLst/>
            <a:gdLst/>
            <a:ahLst/>
            <a:cxnLst/>
            <a:rect r="r" b="b" t="t" l="l"/>
            <a:pathLst>
              <a:path h="1009650" w="1009650">
                <a:moveTo>
                  <a:pt x="0" y="0"/>
                </a:moveTo>
                <a:lnTo>
                  <a:pt x="1009650" y="0"/>
                </a:lnTo>
                <a:lnTo>
                  <a:pt x="1009650" y="1009650"/>
                </a:lnTo>
                <a:lnTo>
                  <a:pt x="0" y="1009650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0" t="0" r="0" b="0"/>
            </a:stretch>
          </a:blipFill>
        </p:spPr>
      </p:sp>
      <p:sp>
        <p:nvSpPr>
          <p:cNvPr name="TextBox 9" id="9"/>
          <p:cNvSpPr txBox="true"/>
          <p:nvPr/>
        </p:nvSpPr>
        <p:spPr>
          <a:xfrm rot="0">
            <a:off x="4373091" y="2212340"/>
            <a:ext cx="9541818" cy="156654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2880"/>
              </a:lnSpc>
            </a:pPr>
            <a:r>
              <a:rPr lang="en-US" b="true" sz="9200">
                <a:solidFill>
                  <a:srgbClr val="FFFFFF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L’OFFRE UNIQUE</a:t>
            </a:r>
          </a:p>
        </p:txBody>
      </p:sp>
      <p:sp>
        <p:nvSpPr>
          <p:cNvPr name="TextBox 10" id="10"/>
          <p:cNvSpPr txBox="true"/>
          <p:nvPr/>
        </p:nvSpPr>
        <p:spPr>
          <a:xfrm rot="0">
            <a:off x="6324451" y="5010150"/>
            <a:ext cx="5639098" cy="32861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9799"/>
              </a:lnSpc>
            </a:pPr>
            <a:r>
              <a:rPr lang="en-US" b="true" sz="6999">
                <a:solidFill>
                  <a:srgbClr val="FFFFFF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A PARTIR DE:</a:t>
            </a:r>
          </a:p>
          <a:p>
            <a:pPr algn="ctr">
              <a:lnSpc>
                <a:spcPts val="9799"/>
              </a:lnSpc>
            </a:pPr>
            <a:r>
              <a:rPr lang="en-US" b="true" sz="6999">
                <a:solidFill>
                  <a:srgbClr val="987403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82,50€/MOIS</a:t>
            </a:r>
          </a:p>
          <a:p>
            <a:pPr algn="ctr">
              <a:lnSpc>
                <a:spcPts val="3499"/>
              </a:lnSpc>
            </a:pPr>
            <a:r>
              <a:rPr lang="en-US" sz="2499" i="true">
                <a:solidFill>
                  <a:srgbClr val="987403"/>
                </a:solidFill>
                <a:latin typeface="Open Sans Italics"/>
                <a:ea typeface="Open Sans Italics"/>
                <a:cs typeface="Open Sans Italics"/>
                <a:sym typeface="Open Sans Italics"/>
              </a:rPr>
              <a:t>ÉQUIVALENT À </a:t>
            </a:r>
            <a:r>
              <a:rPr lang="en-US" sz="2499" i="true">
                <a:solidFill>
                  <a:srgbClr val="987403"/>
                </a:solidFill>
                <a:latin typeface="Open Sans Italics"/>
                <a:ea typeface="Open Sans Italics"/>
                <a:cs typeface="Open Sans Italics"/>
                <a:sym typeface="Open Sans Italics"/>
              </a:rPr>
              <a:t>990€ HT/AN</a:t>
            </a:r>
          </a:p>
          <a:p>
            <a:pPr algn="ctr">
              <a:lnSpc>
                <a:spcPts val="2800"/>
              </a:lnSpc>
            </a:pPr>
            <a:r>
              <a:rPr lang="en-US" sz="2000">
                <a:solidFill>
                  <a:srgbClr val="987403"/>
                </a:solidFill>
                <a:latin typeface="Open Sans"/>
                <a:ea typeface="Open Sans"/>
                <a:cs typeface="Open Sans"/>
                <a:sym typeface="Open Sans"/>
              </a:rPr>
              <a:t>(FACTURÉ ANNUELLEMENT)</a:t>
            </a:r>
          </a:p>
        </p:txBody>
      </p:sp>
      <p:sp>
        <p:nvSpPr>
          <p:cNvPr name="TextBox 11" id="11"/>
          <p:cNvSpPr txBox="true"/>
          <p:nvPr/>
        </p:nvSpPr>
        <p:spPr>
          <a:xfrm rot="0">
            <a:off x="6655966" y="9278938"/>
            <a:ext cx="4976068" cy="8636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7000"/>
              </a:lnSpc>
            </a:pPr>
            <a:r>
              <a:rPr lang="en-US" b="true" sz="5000">
                <a:solidFill>
                  <a:srgbClr val="737373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DARASUUM SAS</a:t>
            </a:r>
          </a:p>
        </p:txBody>
      </p: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0"/>
            <a:ext cx="18288000" cy="10287000"/>
          </a:xfrm>
          <a:custGeom>
            <a:avLst/>
            <a:gdLst/>
            <a:ahLst/>
            <a:cxnLst/>
            <a:rect r="r" b="b" t="t" l="l"/>
            <a:pathLst>
              <a:path h="10287000" w="18288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-38888" r="0" b="-38888"/>
            </a:stretch>
          </a:blipFill>
        </p:spPr>
      </p:sp>
      <p:sp>
        <p:nvSpPr>
          <p:cNvPr name="AutoShape 3" id="3"/>
          <p:cNvSpPr/>
          <p:nvPr/>
        </p:nvSpPr>
        <p:spPr>
          <a:xfrm>
            <a:off x="0" y="1009650"/>
            <a:ext cx="18288000" cy="0"/>
          </a:xfrm>
          <a:prstGeom prst="line">
            <a:avLst/>
          </a:prstGeom>
          <a:ln cap="flat" w="19050">
            <a:solidFill>
              <a:srgbClr val="987403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AutoShape 4" id="4"/>
          <p:cNvSpPr/>
          <p:nvPr/>
        </p:nvSpPr>
        <p:spPr>
          <a:xfrm>
            <a:off x="0" y="9277350"/>
            <a:ext cx="18288000" cy="0"/>
          </a:xfrm>
          <a:prstGeom prst="line">
            <a:avLst/>
          </a:prstGeom>
          <a:ln cap="flat" w="19050">
            <a:solidFill>
              <a:srgbClr val="987403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Freeform 5" id="5"/>
          <p:cNvSpPr/>
          <p:nvPr/>
        </p:nvSpPr>
        <p:spPr>
          <a:xfrm flipH="false" flipV="false" rot="0">
            <a:off x="0" y="0"/>
            <a:ext cx="1009650" cy="1009650"/>
          </a:xfrm>
          <a:custGeom>
            <a:avLst/>
            <a:gdLst/>
            <a:ahLst/>
            <a:cxnLst/>
            <a:rect r="r" b="b" t="t" l="l"/>
            <a:pathLst>
              <a:path h="1009650" w="1009650">
                <a:moveTo>
                  <a:pt x="0" y="0"/>
                </a:moveTo>
                <a:lnTo>
                  <a:pt x="1009650" y="0"/>
                </a:lnTo>
                <a:lnTo>
                  <a:pt x="1009650" y="1009650"/>
                </a:lnTo>
                <a:lnTo>
                  <a:pt x="0" y="1009650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0" t="0" r="0" b="0"/>
            </a:stretch>
          </a:blipFill>
        </p:spPr>
      </p:sp>
      <p:sp>
        <p:nvSpPr>
          <p:cNvPr name="Freeform 6" id="6"/>
          <p:cNvSpPr/>
          <p:nvPr/>
        </p:nvSpPr>
        <p:spPr>
          <a:xfrm flipH="false" flipV="false" rot="0">
            <a:off x="17259300" y="0"/>
            <a:ext cx="1009650" cy="1009650"/>
          </a:xfrm>
          <a:custGeom>
            <a:avLst/>
            <a:gdLst/>
            <a:ahLst/>
            <a:cxnLst/>
            <a:rect r="r" b="b" t="t" l="l"/>
            <a:pathLst>
              <a:path h="1009650" w="1009650">
                <a:moveTo>
                  <a:pt x="0" y="0"/>
                </a:moveTo>
                <a:lnTo>
                  <a:pt x="1009650" y="0"/>
                </a:lnTo>
                <a:lnTo>
                  <a:pt x="1009650" y="1009650"/>
                </a:lnTo>
                <a:lnTo>
                  <a:pt x="0" y="1009650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0" t="0" r="0" b="0"/>
            </a:stretch>
          </a:blipFill>
        </p:spPr>
      </p:sp>
      <p:sp>
        <p:nvSpPr>
          <p:cNvPr name="Freeform 7" id="7"/>
          <p:cNvSpPr/>
          <p:nvPr/>
        </p:nvSpPr>
        <p:spPr>
          <a:xfrm flipH="false" flipV="false" rot="0">
            <a:off x="17259300" y="9258300"/>
            <a:ext cx="1009650" cy="1009650"/>
          </a:xfrm>
          <a:custGeom>
            <a:avLst/>
            <a:gdLst/>
            <a:ahLst/>
            <a:cxnLst/>
            <a:rect r="r" b="b" t="t" l="l"/>
            <a:pathLst>
              <a:path h="1009650" w="1009650">
                <a:moveTo>
                  <a:pt x="0" y="0"/>
                </a:moveTo>
                <a:lnTo>
                  <a:pt x="1009650" y="0"/>
                </a:lnTo>
                <a:lnTo>
                  <a:pt x="1009650" y="1009650"/>
                </a:lnTo>
                <a:lnTo>
                  <a:pt x="0" y="1009650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0" t="0" r="0" b="0"/>
            </a:stretch>
          </a:blipFill>
        </p:spPr>
      </p:sp>
      <p:sp>
        <p:nvSpPr>
          <p:cNvPr name="Freeform 8" id="8"/>
          <p:cNvSpPr/>
          <p:nvPr/>
        </p:nvSpPr>
        <p:spPr>
          <a:xfrm flipH="false" flipV="false" rot="0">
            <a:off x="19050" y="9258300"/>
            <a:ext cx="1009650" cy="1009650"/>
          </a:xfrm>
          <a:custGeom>
            <a:avLst/>
            <a:gdLst/>
            <a:ahLst/>
            <a:cxnLst/>
            <a:rect r="r" b="b" t="t" l="l"/>
            <a:pathLst>
              <a:path h="1009650" w="1009650">
                <a:moveTo>
                  <a:pt x="0" y="0"/>
                </a:moveTo>
                <a:lnTo>
                  <a:pt x="1009650" y="0"/>
                </a:lnTo>
                <a:lnTo>
                  <a:pt x="1009650" y="1009650"/>
                </a:lnTo>
                <a:lnTo>
                  <a:pt x="0" y="1009650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0" t="0" r="0" b="0"/>
            </a:stretch>
          </a:blipFill>
        </p:spPr>
      </p:sp>
      <p:sp>
        <p:nvSpPr>
          <p:cNvPr name="TextBox 9" id="9"/>
          <p:cNvSpPr txBox="true"/>
          <p:nvPr/>
        </p:nvSpPr>
        <p:spPr>
          <a:xfrm rot="0">
            <a:off x="6655966" y="9278938"/>
            <a:ext cx="4976068" cy="8636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7000"/>
              </a:lnSpc>
            </a:pPr>
            <a:r>
              <a:rPr lang="en-US" b="true" sz="5000">
                <a:solidFill>
                  <a:srgbClr val="737373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DARASUUM SAS</a:t>
            </a:r>
          </a:p>
        </p:txBody>
      </p:sp>
      <p:sp>
        <p:nvSpPr>
          <p:cNvPr name="TextBox 10" id="10"/>
          <p:cNvSpPr txBox="true"/>
          <p:nvPr/>
        </p:nvSpPr>
        <p:spPr>
          <a:xfrm rot="0">
            <a:off x="1379589" y="2192902"/>
            <a:ext cx="15528823" cy="538936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665"/>
              </a:lnSpc>
            </a:pPr>
            <a:r>
              <a:rPr lang="en-US" sz="2618" b="true">
                <a:solidFill>
                  <a:srgbClr val="FFFFFF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❓ </a:t>
            </a:r>
            <a:r>
              <a:rPr lang="en-US" sz="2618" u="sng" b="true">
                <a:solidFill>
                  <a:srgbClr val="FFFFFF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Pourquoi une offre unique ?</a:t>
            </a:r>
          </a:p>
          <a:p>
            <a:pPr algn="l">
              <a:lnSpc>
                <a:spcPts val="2831"/>
              </a:lnSpc>
            </a:pPr>
            <a:r>
              <a:rPr lang="en-US" sz="2022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Nos services sont complets</a:t>
            </a:r>
            <a:r>
              <a:rPr lang="en-US" sz="2022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…</a:t>
            </a:r>
          </a:p>
          <a:p>
            <a:pPr algn="l">
              <a:lnSpc>
                <a:spcPts val="2831"/>
              </a:lnSpc>
            </a:pPr>
            <a:r>
              <a:rPr lang="en-US" sz="2022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Mais trop d’offres = trop de complexité.</a:t>
            </a:r>
          </a:p>
          <a:p>
            <a:pPr algn="l">
              <a:lnSpc>
                <a:spcPts val="2831"/>
              </a:lnSpc>
            </a:pPr>
          </a:p>
          <a:p>
            <a:pPr algn="l">
              <a:lnSpc>
                <a:spcPts val="2831"/>
              </a:lnSpc>
            </a:pPr>
            <a:r>
              <a:rPr lang="en-US" sz="2022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👉</a:t>
            </a:r>
            <a:r>
              <a:rPr lang="en-US" sz="2022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2022" u="sng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Nos clients veulent simple.</a:t>
            </a:r>
          </a:p>
          <a:p>
            <a:pPr algn="l">
              <a:lnSpc>
                <a:spcPts val="2831"/>
              </a:lnSpc>
            </a:pPr>
          </a:p>
          <a:p>
            <a:pPr algn="l">
              <a:lnSpc>
                <a:spcPts val="2831"/>
              </a:lnSpc>
            </a:pPr>
            <a:r>
              <a:rPr lang="en-US" sz="2022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Nous avons donc fait un choix :</a:t>
            </a:r>
          </a:p>
          <a:p>
            <a:pPr algn="l">
              <a:lnSpc>
                <a:spcPts val="2831"/>
              </a:lnSpc>
            </a:pPr>
          </a:p>
          <a:p>
            <a:pPr algn="l">
              <a:lnSpc>
                <a:spcPts val="2831"/>
              </a:lnSpc>
            </a:pPr>
            <a:r>
              <a:rPr lang="en-US" sz="2022" b="true">
                <a:solidFill>
                  <a:srgbClr val="FFFFFF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🔥 U</a:t>
            </a:r>
            <a:r>
              <a:rPr lang="en-US" sz="2022" b="true">
                <a:solidFill>
                  <a:srgbClr val="FFFFFF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ne offre unique, claire et complète</a:t>
            </a:r>
          </a:p>
          <a:p>
            <a:pPr algn="l">
              <a:lnSpc>
                <a:spcPts val="2831"/>
              </a:lnSpc>
            </a:pPr>
          </a:p>
          <a:p>
            <a:pPr algn="l">
              <a:lnSpc>
                <a:spcPts val="2831"/>
              </a:lnSpc>
            </a:pPr>
            <a:r>
              <a:rPr lang="en-US" sz="2022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✔️ Tous les essentiels</a:t>
            </a:r>
          </a:p>
          <a:p>
            <a:pPr algn="l">
              <a:lnSpc>
                <a:spcPts val="2831"/>
              </a:lnSpc>
            </a:pPr>
            <a:r>
              <a:rPr lang="en-US" sz="2022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✔️ Aucun choix compliqué</a:t>
            </a:r>
          </a:p>
          <a:p>
            <a:pPr algn="l">
              <a:lnSpc>
                <a:spcPts val="2831"/>
              </a:lnSpc>
            </a:pPr>
            <a:r>
              <a:rPr lang="en-US" sz="2022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✔️ Une solution clé en main</a:t>
            </a:r>
          </a:p>
          <a:p>
            <a:pPr algn="l">
              <a:lnSpc>
                <a:spcPts val="2831"/>
              </a:lnSpc>
            </a:pPr>
            <a:r>
              <a:rPr lang="en-US" sz="2022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✔️ Un prix accessible</a:t>
            </a:r>
          </a:p>
          <a:p>
            <a:pPr algn="l">
              <a:lnSpc>
                <a:spcPts val="2831"/>
              </a:lnSpc>
            </a:pPr>
          </a:p>
        </p:txBody>
      </p:sp>
      <p:sp>
        <p:nvSpPr>
          <p:cNvPr name="TextBox 11" id="11"/>
          <p:cNvSpPr txBox="true"/>
          <p:nvPr/>
        </p:nvSpPr>
        <p:spPr>
          <a:xfrm rot="0">
            <a:off x="3030810" y="-133350"/>
            <a:ext cx="12207329" cy="11938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9799"/>
              </a:lnSpc>
            </a:pPr>
            <a:r>
              <a:rPr lang="en-US" b="true" sz="6999">
                <a:solidFill>
                  <a:srgbClr val="FFFFFF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PACK PRÉSENCE &amp; SÉRÉNITÉ</a:t>
            </a:r>
          </a:p>
        </p:txBody>
      </p:sp>
    </p:spTree>
  </p:cSld>
  <p:clrMapOvr>
    <a:masterClrMapping/>
  </p:clrMapOvr>
  <p:transition spd="fast">
    <p:fade/>
  </p:transition>
</p:sld>
</file>

<file path=ppt/slides/slide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0"/>
            <a:ext cx="18288000" cy="10287000"/>
          </a:xfrm>
          <a:custGeom>
            <a:avLst/>
            <a:gdLst/>
            <a:ahLst/>
            <a:cxnLst/>
            <a:rect r="r" b="b" t="t" l="l"/>
            <a:pathLst>
              <a:path h="10287000" w="18288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-38888" r="0" b="-38888"/>
            </a:stretch>
          </a:blipFill>
        </p:spPr>
      </p:sp>
      <p:sp>
        <p:nvSpPr>
          <p:cNvPr name="AutoShape 3" id="3"/>
          <p:cNvSpPr/>
          <p:nvPr/>
        </p:nvSpPr>
        <p:spPr>
          <a:xfrm>
            <a:off x="0" y="1009650"/>
            <a:ext cx="18288000" cy="0"/>
          </a:xfrm>
          <a:prstGeom prst="line">
            <a:avLst/>
          </a:prstGeom>
          <a:ln cap="flat" w="19050">
            <a:solidFill>
              <a:srgbClr val="987403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AutoShape 4" id="4"/>
          <p:cNvSpPr/>
          <p:nvPr/>
        </p:nvSpPr>
        <p:spPr>
          <a:xfrm>
            <a:off x="0" y="9277350"/>
            <a:ext cx="18288000" cy="0"/>
          </a:xfrm>
          <a:prstGeom prst="line">
            <a:avLst/>
          </a:prstGeom>
          <a:ln cap="flat" w="19050">
            <a:solidFill>
              <a:srgbClr val="987403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Freeform 5" id="5"/>
          <p:cNvSpPr/>
          <p:nvPr/>
        </p:nvSpPr>
        <p:spPr>
          <a:xfrm flipH="false" flipV="false" rot="0">
            <a:off x="0" y="0"/>
            <a:ext cx="1009650" cy="1009650"/>
          </a:xfrm>
          <a:custGeom>
            <a:avLst/>
            <a:gdLst/>
            <a:ahLst/>
            <a:cxnLst/>
            <a:rect r="r" b="b" t="t" l="l"/>
            <a:pathLst>
              <a:path h="1009650" w="1009650">
                <a:moveTo>
                  <a:pt x="0" y="0"/>
                </a:moveTo>
                <a:lnTo>
                  <a:pt x="1009650" y="0"/>
                </a:lnTo>
                <a:lnTo>
                  <a:pt x="1009650" y="1009650"/>
                </a:lnTo>
                <a:lnTo>
                  <a:pt x="0" y="1009650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0" t="0" r="0" b="0"/>
            </a:stretch>
          </a:blipFill>
        </p:spPr>
      </p:sp>
      <p:sp>
        <p:nvSpPr>
          <p:cNvPr name="Freeform 6" id="6"/>
          <p:cNvSpPr/>
          <p:nvPr/>
        </p:nvSpPr>
        <p:spPr>
          <a:xfrm flipH="false" flipV="false" rot="0">
            <a:off x="17259300" y="0"/>
            <a:ext cx="1009650" cy="1009650"/>
          </a:xfrm>
          <a:custGeom>
            <a:avLst/>
            <a:gdLst/>
            <a:ahLst/>
            <a:cxnLst/>
            <a:rect r="r" b="b" t="t" l="l"/>
            <a:pathLst>
              <a:path h="1009650" w="1009650">
                <a:moveTo>
                  <a:pt x="0" y="0"/>
                </a:moveTo>
                <a:lnTo>
                  <a:pt x="1009650" y="0"/>
                </a:lnTo>
                <a:lnTo>
                  <a:pt x="1009650" y="1009650"/>
                </a:lnTo>
                <a:lnTo>
                  <a:pt x="0" y="1009650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0" t="0" r="0" b="0"/>
            </a:stretch>
          </a:blipFill>
        </p:spPr>
      </p:sp>
      <p:sp>
        <p:nvSpPr>
          <p:cNvPr name="Freeform 7" id="7"/>
          <p:cNvSpPr/>
          <p:nvPr/>
        </p:nvSpPr>
        <p:spPr>
          <a:xfrm flipH="false" flipV="false" rot="0">
            <a:off x="17259300" y="9258300"/>
            <a:ext cx="1009650" cy="1009650"/>
          </a:xfrm>
          <a:custGeom>
            <a:avLst/>
            <a:gdLst/>
            <a:ahLst/>
            <a:cxnLst/>
            <a:rect r="r" b="b" t="t" l="l"/>
            <a:pathLst>
              <a:path h="1009650" w="1009650">
                <a:moveTo>
                  <a:pt x="0" y="0"/>
                </a:moveTo>
                <a:lnTo>
                  <a:pt x="1009650" y="0"/>
                </a:lnTo>
                <a:lnTo>
                  <a:pt x="1009650" y="1009650"/>
                </a:lnTo>
                <a:lnTo>
                  <a:pt x="0" y="1009650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0" t="0" r="0" b="0"/>
            </a:stretch>
          </a:blipFill>
        </p:spPr>
      </p:sp>
      <p:sp>
        <p:nvSpPr>
          <p:cNvPr name="Freeform 8" id="8"/>
          <p:cNvSpPr/>
          <p:nvPr/>
        </p:nvSpPr>
        <p:spPr>
          <a:xfrm flipH="false" flipV="false" rot="0">
            <a:off x="19050" y="9258300"/>
            <a:ext cx="1009650" cy="1009650"/>
          </a:xfrm>
          <a:custGeom>
            <a:avLst/>
            <a:gdLst/>
            <a:ahLst/>
            <a:cxnLst/>
            <a:rect r="r" b="b" t="t" l="l"/>
            <a:pathLst>
              <a:path h="1009650" w="1009650">
                <a:moveTo>
                  <a:pt x="0" y="0"/>
                </a:moveTo>
                <a:lnTo>
                  <a:pt x="1009650" y="0"/>
                </a:lnTo>
                <a:lnTo>
                  <a:pt x="1009650" y="1009650"/>
                </a:lnTo>
                <a:lnTo>
                  <a:pt x="0" y="1009650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0" t="0" r="0" b="0"/>
            </a:stretch>
          </a:blipFill>
        </p:spPr>
      </p:sp>
      <p:sp>
        <p:nvSpPr>
          <p:cNvPr name="TextBox 9" id="9"/>
          <p:cNvSpPr txBox="true"/>
          <p:nvPr/>
        </p:nvSpPr>
        <p:spPr>
          <a:xfrm rot="0">
            <a:off x="6655966" y="9278938"/>
            <a:ext cx="4976068" cy="8636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7000"/>
              </a:lnSpc>
            </a:pPr>
            <a:r>
              <a:rPr lang="en-US" b="true" sz="5000">
                <a:solidFill>
                  <a:srgbClr val="737373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DARASUUM SAS</a:t>
            </a:r>
          </a:p>
        </p:txBody>
      </p:sp>
      <p:sp>
        <p:nvSpPr>
          <p:cNvPr name="TextBox 10" id="10"/>
          <p:cNvSpPr txBox="true"/>
          <p:nvPr/>
        </p:nvSpPr>
        <p:spPr>
          <a:xfrm rot="0">
            <a:off x="3030810" y="-133350"/>
            <a:ext cx="12207329" cy="11938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9799"/>
              </a:lnSpc>
            </a:pPr>
            <a:r>
              <a:rPr lang="en-US" b="true" sz="6999">
                <a:solidFill>
                  <a:srgbClr val="FFFFFF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PACK PRÉSENCE &amp; SÉRÉNITÉ</a:t>
            </a:r>
          </a:p>
        </p:txBody>
      </p:sp>
      <p:sp>
        <p:nvSpPr>
          <p:cNvPr name="TextBox 11" id="11"/>
          <p:cNvSpPr txBox="true"/>
          <p:nvPr/>
        </p:nvSpPr>
        <p:spPr>
          <a:xfrm rot="0">
            <a:off x="1379589" y="2192902"/>
            <a:ext cx="7764411" cy="538936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665"/>
              </a:lnSpc>
            </a:pPr>
            <a:r>
              <a:rPr lang="en-US" sz="2618" b="true">
                <a:solidFill>
                  <a:srgbClr val="FFFFFF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📦 </a:t>
            </a:r>
            <a:r>
              <a:rPr lang="en-US" sz="2618" u="sng" b="true">
                <a:solidFill>
                  <a:srgbClr val="FFFFFF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Ce que contient l’offre</a:t>
            </a:r>
          </a:p>
          <a:p>
            <a:pPr algn="l">
              <a:lnSpc>
                <a:spcPts val="2831"/>
              </a:lnSpc>
            </a:pPr>
          </a:p>
          <a:p>
            <a:pPr algn="l">
              <a:lnSpc>
                <a:spcPts val="2831"/>
              </a:lnSpc>
            </a:pPr>
            <a:r>
              <a:rPr lang="en-US" sz="2022" b="true">
                <a:solidFill>
                  <a:srgbClr val="FFFFFF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👉</a:t>
            </a:r>
            <a:r>
              <a:rPr lang="en-US" sz="2022" b="true">
                <a:solidFill>
                  <a:srgbClr val="FFFFFF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 Tout ce dont vous avez besoin pour votre</a:t>
            </a:r>
            <a:r>
              <a:rPr lang="en-US" sz="2022" b="true">
                <a:solidFill>
                  <a:srgbClr val="FFFFFF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 activité</a:t>
            </a:r>
          </a:p>
          <a:p>
            <a:pPr algn="l">
              <a:lnSpc>
                <a:spcPts val="2831"/>
              </a:lnSpc>
            </a:pPr>
          </a:p>
          <a:p>
            <a:pPr algn="l">
              <a:lnSpc>
                <a:spcPts val="2831"/>
              </a:lnSpc>
            </a:pPr>
            <a:r>
              <a:rPr lang="en-US" sz="2022" b="true">
                <a:solidFill>
                  <a:srgbClr val="FFFFFF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✔️ Site internet professionnel</a:t>
            </a:r>
          </a:p>
          <a:p>
            <a:pPr algn="l">
              <a:lnSpc>
                <a:spcPts val="2831"/>
              </a:lnSpc>
            </a:pPr>
            <a:r>
              <a:rPr lang="en-US" sz="2022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→ Pour être visible et crédible</a:t>
            </a:r>
          </a:p>
          <a:p>
            <a:pPr algn="l">
              <a:lnSpc>
                <a:spcPts val="2831"/>
              </a:lnSpc>
            </a:pPr>
          </a:p>
          <a:p>
            <a:pPr algn="l">
              <a:lnSpc>
                <a:spcPts val="2831"/>
              </a:lnSpc>
            </a:pPr>
            <a:r>
              <a:rPr lang="en-US" sz="2022" b="true">
                <a:solidFill>
                  <a:srgbClr val="FFFFFF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✔️ Adresse e-mail professionnelle</a:t>
            </a:r>
          </a:p>
          <a:p>
            <a:pPr algn="l">
              <a:lnSpc>
                <a:spcPts val="2831"/>
              </a:lnSpc>
            </a:pPr>
            <a:r>
              <a:rPr lang="en-US" sz="2022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 → Pour une image sérieuse</a:t>
            </a:r>
          </a:p>
          <a:p>
            <a:pPr algn="l">
              <a:lnSpc>
                <a:spcPts val="2831"/>
              </a:lnSpc>
            </a:pPr>
          </a:p>
          <a:p>
            <a:pPr algn="l">
              <a:lnSpc>
                <a:spcPts val="2831"/>
              </a:lnSpc>
            </a:pPr>
            <a:r>
              <a:rPr lang="en-US" sz="2022" b="true">
                <a:solidFill>
                  <a:srgbClr val="FFFFFF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✔️ Votre présence en ligne clé en main</a:t>
            </a:r>
          </a:p>
          <a:p>
            <a:pPr algn="l">
              <a:lnSpc>
                <a:spcPts val="2831"/>
              </a:lnSpc>
            </a:pPr>
            <a:r>
              <a:rPr lang="en-US" sz="2022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 → Nom de domaine + hébergement inclus</a:t>
            </a:r>
          </a:p>
          <a:p>
            <a:pPr algn="l">
              <a:lnSpc>
                <a:spcPts val="2831"/>
              </a:lnSpc>
            </a:pPr>
          </a:p>
          <a:p>
            <a:pPr algn="l">
              <a:lnSpc>
                <a:spcPts val="2831"/>
              </a:lnSpc>
            </a:pPr>
            <a:r>
              <a:rPr lang="en-US" sz="2022" b="true">
                <a:solidFill>
                  <a:srgbClr val="FFFFFF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✔️ Un site toujours à jour et sécurisé</a:t>
            </a:r>
          </a:p>
          <a:p>
            <a:pPr algn="l">
              <a:lnSpc>
                <a:spcPts val="2831"/>
              </a:lnSpc>
            </a:pPr>
            <a:r>
              <a:rPr lang="en-US" sz="2022" b="true">
                <a:solidFill>
                  <a:srgbClr val="FFFFFF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 </a:t>
            </a:r>
            <a:r>
              <a:rPr lang="en-US" sz="2022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→ Maintenance incluse</a:t>
            </a:r>
          </a:p>
        </p:txBody>
      </p:sp>
      <p:sp>
        <p:nvSpPr>
          <p:cNvPr name="TextBox 12" id="12"/>
          <p:cNvSpPr txBox="true"/>
          <p:nvPr/>
        </p:nvSpPr>
        <p:spPr>
          <a:xfrm rot="0">
            <a:off x="9144000" y="3711862"/>
            <a:ext cx="7764411" cy="281565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31"/>
              </a:lnSpc>
            </a:pPr>
            <a:r>
              <a:rPr lang="en-US" sz="2022" b="true">
                <a:solidFill>
                  <a:srgbClr val="FFFFFF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✔️ Un accompagnement informatique</a:t>
            </a:r>
          </a:p>
          <a:p>
            <a:pPr algn="l">
              <a:lnSpc>
                <a:spcPts val="2831"/>
              </a:lnSpc>
            </a:pPr>
            <a:r>
              <a:rPr lang="en-US" sz="2022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 → Vous n’êtes jamais seul</a:t>
            </a:r>
          </a:p>
          <a:p>
            <a:pPr algn="l">
              <a:lnSpc>
                <a:spcPts val="2831"/>
              </a:lnSpc>
            </a:pPr>
          </a:p>
          <a:p>
            <a:pPr algn="l">
              <a:lnSpc>
                <a:spcPts val="2831"/>
              </a:lnSpc>
            </a:pPr>
            <a:r>
              <a:rPr lang="en-US" sz="2022" b="true">
                <a:solidFill>
                  <a:srgbClr val="FFFFFF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✔️ Un interlocuteur unique</a:t>
            </a:r>
          </a:p>
          <a:p>
            <a:pPr algn="l">
              <a:lnSpc>
                <a:spcPts val="2831"/>
              </a:lnSpc>
            </a:pPr>
            <a:r>
              <a:rPr lang="en-US" sz="2022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 → Un seul contact, simple et efficace</a:t>
            </a:r>
          </a:p>
          <a:p>
            <a:pPr algn="l">
              <a:lnSpc>
                <a:spcPts val="2831"/>
              </a:lnSpc>
            </a:pPr>
          </a:p>
          <a:p>
            <a:pPr algn="l">
              <a:lnSpc>
                <a:spcPts val="2831"/>
              </a:lnSpc>
            </a:pPr>
            <a:r>
              <a:rPr lang="en-US" sz="2022" b="true">
                <a:solidFill>
                  <a:srgbClr val="FFFFFF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✔️ Une disponibilité maximale</a:t>
            </a:r>
          </a:p>
          <a:p>
            <a:pPr algn="l">
              <a:lnSpc>
                <a:spcPts val="2831"/>
              </a:lnSpc>
            </a:pPr>
            <a:r>
              <a:rPr lang="en-US" sz="2022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 → Assistance 7j/7, 24h/24</a:t>
            </a:r>
          </a:p>
        </p:txBody>
      </p:sp>
      <p:sp>
        <p:nvSpPr>
          <p:cNvPr name="TextBox 13" id="13"/>
          <p:cNvSpPr txBox="true"/>
          <p:nvPr/>
        </p:nvSpPr>
        <p:spPr>
          <a:xfrm rot="0">
            <a:off x="4906284" y="8284837"/>
            <a:ext cx="8475433" cy="34867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31"/>
              </a:lnSpc>
            </a:pPr>
            <a:r>
              <a:rPr lang="en-US" sz="2022" b="true">
                <a:solidFill>
                  <a:srgbClr val="FFFFFF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CONCENTREZ-VOUS SU</a:t>
            </a:r>
            <a:r>
              <a:rPr lang="en-US" sz="2022" b="true">
                <a:solidFill>
                  <a:srgbClr val="FFFFFF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R</a:t>
            </a:r>
            <a:r>
              <a:rPr lang="en-US" sz="2022" b="true">
                <a:solidFill>
                  <a:srgbClr val="FFFFFF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 V</a:t>
            </a:r>
            <a:r>
              <a:rPr lang="en-US" sz="2022" b="true">
                <a:solidFill>
                  <a:srgbClr val="FFFFFF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OTRE ACTI</a:t>
            </a:r>
            <a:r>
              <a:rPr lang="en-US" sz="2022" b="true">
                <a:solidFill>
                  <a:srgbClr val="FFFFFF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V</a:t>
            </a:r>
            <a:r>
              <a:rPr lang="en-US" sz="2022" b="true">
                <a:solidFill>
                  <a:srgbClr val="FFFFFF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I</a:t>
            </a:r>
            <a:r>
              <a:rPr lang="en-US" sz="2022" b="true">
                <a:solidFill>
                  <a:srgbClr val="FFFFFF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TÉ,</a:t>
            </a:r>
            <a:r>
              <a:rPr lang="en-US" sz="2022" b="true">
                <a:solidFill>
                  <a:srgbClr val="FFFFFF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 </a:t>
            </a:r>
            <a:r>
              <a:rPr lang="en-US" sz="2022" b="true">
                <a:solidFill>
                  <a:srgbClr val="FFFFFF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O</a:t>
            </a:r>
            <a:r>
              <a:rPr lang="en-US" sz="2022" b="true">
                <a:solidFill>
                  <a:srgbClr val="FFFFFF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N S</a:t>
            </a:r>
            <a:r>
              <a:rPr lang="en-US" sz="2022" b="true">
                <a:solidFill>
                  <a:srgbClr val="FFFFFF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’</a:t>
            </a:r>
            <a:r>
              <a:rPr lang="en-US" sz="2022" b="true">
                <a:solidFill>
                  <a:srgbClr val="FFFFFF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O</a:t>
            </a:r>
            <a:r>
              <a:rPr lang="en-US" sz="2022" b="true">
                <a:solidFill>
                  <a:srgbClr val="FFFFFF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CCUP</a:t>
            </a:r>
            <a:r>
              <a:rPr lang="en-US" sz="2022" b="true">
                <a:solidFill>
                  <a:srgbClr val="FFFFFF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E </a:t>
            </a:r>
            <a:r>
              <a:rPr lang="en-US" sz="2022" b="true">
                <a:solidFill>
                  <a:srgbClr val="FFFFFF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DU</a:t>
            </a:r>
            <a:r>
              <a:rPr lang="en-US" sz="2022" b="true">
                <a:solidFill>
                  <a:srgbClr val="FFFFFF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 </a:t>
            </a:r>
            <a:r>
              <a:rPr lang="en-US" sz="2022" b="true">
                <a:solidFill>
                  <a:srgbClr val="FFFFFF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RE</a:t>
            </a:r>
            <a:r>
              <a:rPr lang="en-US" sz="2022" b="true">
                <a:solidFill>
                  <a:srgbClr val="FFFFFF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STE</a:t>
            </a:r>
            <a:r>
              <a:rPr lang="en-US" sz="2022" b="true">
                <a:solidFill>
                  <a:srgbClr val="FFFFFF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.</a:t>
            </a:r>
          </a:p>
        </p:txBody>
      </p:sp>
    </p:spTree>
  </p:cSld>
  <p:clrMapOvr>
    <a:masterClrMapping/>
  </p:clrMapOvr>
  <p:transition spd="fast">
    <p:fade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DAHFbdZb6mU</dc:identifier>
  <dcterms:modified xsi:type="dcterms:W3CDTF">2011-08-01T06:04:30Z</dcterms:modified>
  <cp:revision>1</cp:revision>
  <dc:title>Offre unique</dc:title>
</cp:coreProperties>
</file>